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5" r:id="rId2"/>
    <p:sldMasterId id="2147483758" r:id="rId3"/>
    <p:sldMasterId id="2147483771" r:id="rId4"/>
    <p:sldMasterId id="2147483784" r:id="rId5"/>
    <p:sldMasterId id="2147483797" r:id="rId6"/>
    <p:sldMasterId id="2147483810" r:id="rId7"/>
    <p:sldMasterId id="2147483823" r:id="rId8"/>
    <p:sldMasterId id="2147483836" r:id="rId9"/>
    <p:sldMasterId id="2147483849" r:id="rId10"/>
    <p:sldMasterId id="2147483862" r:id="rId11"/>
    <p:sldMasterId id="2147483875" r:id="rId12"/>
    <p:sldMasterId id="2147483888" r:id="rId13"/>
    <p:sldMasterId id="2147483901" r:id="rId14"/>
    <p:sldMasterId id="2147483914" r:id="rId15"/>
    <p:sldMasterId id="2147483927" r:id="rId16"/>
    <p:sldMasterId id="2147483940" r:id="rId17"/>
    <p:sldMasterId id="2147483953" r:id="rId18"/>
    <p:sldMasterId id="2147483966" r:id="rId19"/>
    <p:sldMasterId id="2147483979" r:id="rId20"/>
    <p:sldMasterId id="2147484018" r:id="rId21"/>
  </p:sldMasterIdLst>
  <p:sldIdLst>
    <p:sldId id="285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3" r:id="rId30"/>
    <p:sldId id="272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49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136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187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42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89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334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297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70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465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326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236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75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797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284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338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579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465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619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4413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88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750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177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64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72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00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937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59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697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182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1573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948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877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439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17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586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845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702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7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3857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374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0240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703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855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792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27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035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06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339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200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558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599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553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6110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259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301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44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425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8374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459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670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003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394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4790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4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6470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6013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06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0966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807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223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03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3974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64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26871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34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100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46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72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6558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079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482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8771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364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28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032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431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5637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487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77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5457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83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2618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2707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7270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7453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4114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7396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3251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4948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93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3582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2693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28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43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8293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552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6919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0389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0714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4971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02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2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5104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6702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9790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0983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9002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5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3236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389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71112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2427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597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7826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4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43499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4203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15969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8976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3136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126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7938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9836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43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6578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8779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1931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4232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7379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25219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7397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6429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6683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150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01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7331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0696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456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4367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143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8156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7131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2914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5417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1611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5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394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90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178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72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85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78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94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4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1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29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53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84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50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28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05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8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185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1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4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55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21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25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44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871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61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25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040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45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70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4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908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103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541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348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68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67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18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114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785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563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64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0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120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839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174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197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903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02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190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740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452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446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343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028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119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654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5933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519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900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015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289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417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6701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83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634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134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90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605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68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462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896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FECC7-D6E4-4BE2-BF21-0F2F834CB07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217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F6C29-27F6-4EB2-A70A-1717C9044CE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7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570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6FC09-68B4-4429-9F4E-868A48694EC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556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C833D-18BC-47C1-B311-31E3080062C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254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FF6195-7589-4274-AFF1-F024FE0293D4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888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436111-3A4F-4AAF-B9AE-3461C3D1E7B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949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EDEE4D-AA82-4097-AD44-48AF38A24B5C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565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B9AA2C-1674-4885-B391-ECFD7864328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860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162800" y="177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0734CEF-A4F8-460C-92CB-82F1E4B9F356}" type="datetime10">
              <a:rPr lang="bn-BD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রবিবার, 14 জানুয়ারী 2018</a:t>
            </a:fld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1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010191-E81C-4D87-96A7-0F713DC7CA53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736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763D0-8A87-41B8-B882-74302DDB77F8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072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DD2D0-7897-4E7E-82D7-D2C25F5ADB31}" type="datetime1">
              <a:rPr lang="en-US" smtClean="0">
                <a:solidFill>
                  <a:prstClr val="black"/>
                </a:solidFill>
              </a:rPr>
              <a:pPr/>
              <a:t>1/14/2018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F8305-FA30-4020-B06E-45B8F7FC72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4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rgbClr val="92D050">
              <a:alpha val="59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36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310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09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44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659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170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188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143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522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234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020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810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707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14" name="Frame 13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159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920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0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495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770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977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UpDiag">
          <a:fgClr>
            <a:schemeClr val="accent1">
              <a:lumMod val="20000"/>
              <a:lumOff val="80000"/>
            </a:schemeClr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459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52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52.xml"/><Relationship Id="rId5" Type="http://schemas.openxmlformats.org/officeDocument/2006/relationships/image" Target="../media/image13.jp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5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5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1000" y="49666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মাল্টিমিডিয়া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তোমাদের স্বাগত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63637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39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51816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ব্যক্তিগত</a:t>
            </a: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কাজে</a:t>
            </a: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আইসিটির</a:t>
            </a: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ভূমিকা</a:t>
            </a: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লেখ</a:t>
            </a:r>
            <a:r>
              <a:rPr lang="bn-BD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3421" y="878385"/>
            <a:ext cx="2514600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036820"/>
            <a:ext cx="2702905" cy="27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381001"/>
            <a:ext cx="3505200" cy="3962399"/>
            <a:chOff x="381000" y="2895600"/>
            <a:chExt cx="2667000" cy="29086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2895600"/>
              <a:ext cx="2667000" cy="1752600"/>
            </a:xfrm>
            <a:prstGeom prst="ellipse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09600" y="4462614"/>
              <a:ext cx="2209800" cy="1341656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রাষ্ট্রীয় প্রতিষ্ঠান</a:t>
              </a:r>
              <a:endPara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971800" y="2963352"/>
            <a:ext cx="3810000" cy="4351847"/>
            <a:chOff x="3191740" y="2878280"/>
            <a:chExt cx="2996028" cy="35393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1740" y="2878280"/>
              <a:ext cx="2996028" cy="1944284"/>
            </a:xfrm>
            <a:prstGeom prst="ellipse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433486" y="4470023"/>
              <a:ext cx="2514600" cy="194756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বড় বড় প্রতিষ্ঠান</a:t>
              </a:r>
              <a:endPara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BD" sz="28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endPara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08293" y="536864"/>
            <a:ext cx="3254707" cy="2968336"/>
            <a:chOff x="6038850" y="2881744"/>
            <a:chExt cx="2724150" cy="22481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8850" y="2881744"/>
              <a:ext cx="2724150" cy="1766455"/>
            </a:xfrm>
            <a:prstGeom prst="ellipse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53200" y="4606635"/>
              <a:ext cx="2209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স্কুল ও কলেজে</a:t>
              </a:r>
              <a:endPara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90600" y="5906869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সাধারণ মানুষরা ও বর্তমানে তথ্য প্রযুক্তি ব্যবহার করছে।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75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16" y="685800"/>
            <a:ext cx="2178284" cy="2524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604801"/>
            <a:ext cx="5029200" cy="2649070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871011"/>
            <a:ext cx="3015093" cy="20725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321058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ব্যক্তিগত ভাবে আইসিটি ব্যবহৃত হচ্ছে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60198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অফিসে আইসিটি ব্যবহৃত হচ্ছে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35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304800"/>
            <a:ext cx="532870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বিনোদনে তথ্য ও যোগাযোগ  প্রযুক্তি 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429000"/>
            <a:ext cx="3810000" cy="2589137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1"/>
          <a:stretch/>
        </p:blipFill>
        <p:spPr>
          <a:xfrm>
            <a:off x="5105400" y="990600"/>
            <a:ext cx="3581400" cy="2605167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990599"/>
            <a:ext cx="3845937" cy="2743201"/>
          </a:xfrm>
          <a:prstGeom prst="ellipse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8765" y="6044625"/>
            <a:ext cx="8645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আগেকার দিনে বিনোদনের জন্য আলাদা আলাদা যন্ত্র কিনতে হতো।</a:t>
            </a:r>
            <a:endParaRPr 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7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68491"/>
            <a:ext cx="4495800" cy="2697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01019"/>
            <a:ext cx="2619421" cy="1964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52" y="533400"/>
            <a:ext cx="3669312" cy="2336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2" y="304800"/>
            <a:ext cx="2879717" cy="28797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765" y="6044625"/>
            <a:ext cx="8645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আগেকার দিনে বিনোদনের জন্য আলাদা আলাদা যন্ত্র কিনতে হতো।</a:t>
            </a:r>
            <a:endParaRPr 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99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43200" y="693003"/>
            <a:ext cx="3505200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জোড়ায় কাজ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1037" y="5156775"/>
            <a:ext cx="7505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তথ্য </a:t>
            </a:r>
            <a:r>
              <a:rPr lang="bn-BD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ও যোগাযোগ </a:t>
            </a:r>
            <a:r>
              <a:rPr lang="bn-BD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প্রযুক্তি</a:t>
            </a:r>
            <a:r>
              <a:rPr lang="en-US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কারণে</a:t>
            </a:r>
            <a:r>
              <a:rPr lang="en-US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অফিসের</a:t>
            </a:r>
            <a:r>
              <a:rPr lang="en-US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কর্ম</a:t>
            </a:r>
            <a:r>
              <a:rPr lang="en-US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সহজ</a:t>
            </a:r>
            <a:r>
              <a:rPr lang="en-US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bn-BD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en-US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কথাটি</a:t>
            </a:r>
            <a:r>
              <a:rPr lang="en-US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লেখ</a:t>
            </a:r>
            <a:r>
              <a:rPr lang="en-US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88" y="1981200"/>
            <a:ext cx="3841212" cy="267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30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8003" y="5105400"/>
            <a:ext cx="74077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এখন মোবাইল ফোনেই </a:t>
            </a:r>
            <a:r>
              <a:rPr lang="bn-BD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বিনোদনের সকল চাহিদা পূরণ হয়।</a:t>
            </a:r>
            <a:endParaRPr 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96400" y="6044625"/>
            <a:ext cx="17237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প্রযুক্তির উন্নয়নে এটি ধীরে ধীরে বুদ্ধিমান যন্ত্রে পরিণত হয়েছে। এখন বাজারে ডেস্কটপ, ল্যাপটপ, নোটবুক, র্স্মাটফোন এসেছে। 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76459" y="4420112"/>
            <a:ext cx="1562341" cy="64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র্স্মাটফোন 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r="17467"/>
          <a:stretch/>
        </p:blipFill>
        <p:spPr>
          <a:xfrm>
            <a:off x="2772228" y="718062"/>
            <a:ext cx="3309257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91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-2.80087 -0.02176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52" y="-10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1400" y="457200"/>
            <a:ext cx="20030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জিপিএস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61812"/>
            <a:ext cx="6709096" cy="40254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67800" y="5943600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জিপিএস ব্যবহার করে কী করা হয়?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892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1.5375 -0.0092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7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70431" y="914400"/>
            <a:ext cx="2514600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48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লগত</a:t>
            </a:r>
            <a:r>
              <a:rPr lang="bn-BD" sz="4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কাজ</a:t>
            </a:r>
            <a:endParaRPr lang="en-US" sz="4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346" y="47244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</a:t>
            </a:r>
            <a:r>
              <a:rPr lang="en-US" sz="3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প্রযুক্তির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উন্নয়নে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 ফোন বুদ্ধিমান যন্ত্র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ে </a:t>
            </a:r>
            <a:r>
              <a:rPr lang="bn-BD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পরিণত হচ্ছে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BD" sz="32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</a:t>
            </a:r>
            <a:r>
              <a:rPr lang="en-US" sz="3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কথাটির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স্ব-পক্ষে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যুক্তি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লেখ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042220"/>
            <a:ext cx="4453680" cy="254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72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8832038">
            <a:off x="504901" y="871398"/>
            <a:ext cx="2137078" cy="8309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79000">
                <a:schemeClr val="accent3">
                  <a:lumMod val="40000"/>
                  <a:lumOff val="60000"/>
                </a:schemeClr>
              </a:gs>
              <a:gs pos="22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r>
              <a:rPr lang="en-US" sz="4800" b="1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1400" b="1" dirty="0">
              <a:ln>
                <a:solidFill>
                  <a:srgbClr val="C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2504182"/>
            <a:ext cx="79768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1</a:t>
            </a:r>
            <a:r>
              <a:rPr lang="bn-BD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 তথ্য ও যোগাযোগ  প্রযুক্তি বর্তমানে কোথায় ব্যবহার হচ্ছে?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2956917"/>
            <a:ext cx="2427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bn-BD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বড় বড় অফিস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8284" y="3499247"/>
            <a:ext cx="2114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r>
              <a:rPr lang="bn-BD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রাষ্টীয় কাজে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7950" y="4117160"/>
            <a:ext cx="6641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2</a:t>
            </a:r>
            <a:r>
              <a:rPr lang="bn-BD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 জি পি এস কোথায় ব্যবহার হয়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4585157"/>
            <a:ext cx="1430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ক. </a:t>
            </a:r>
            <a:r>
              <a:rPr lang="bn-BD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অফিসে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88522" y="4278869"/>
            <a:ext cx="147187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খ. </a:t>
            </a:r>
            <a:r>
              <a:rPr lang="bn-BD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সংসদে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5118557"/>
            <a:ext cx="1519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গ. </a:t>
            </a:r>
            <a:r>
              <a:rPr lang="bn-BD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গাড়িতে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8600" y="5130225"/>
            <a:ext cx="2430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</a:t>
            </a: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ঘ. </a:t>
            </a:r>
            <a:r>
              <a:rPr lang="bn-BD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বাড়িতে</a:t>
            </a: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5558425" y="432440"/>
            <a:ext cx="3038539" cy="1066800"/>
          </a:xfrm>
          <a:prstGeom prst="horizontalScroll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 সঠিক হয়েছে।</a:t>
            </a:r>
            <a:endParaRPr lang="en-US" sz="20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Horizontal Scroll 16"/>
          <p:cNvSpPr/>
          <p:nvPr/>
        </p:nvSpPr>
        <p:spPr>
          <a:xfrm>
            <a:off x="5719730" y="1364286"/>
            <a:ext cx="3038539" cy="1066800"/>
          </a:xfrm>
          <a:prstGeom prst="horizontalScroll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আবার চেষ্টা কর।</a:t>
            </a:r>
            <a:endParaRPr lang="en-US" sz="20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3568" y="3581400"/>
            <a:ext cx="39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</a:t>
            </a:r>
            <a:r>
              <a:rPr lang="bn-BD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উপরের সব গুলোতেই</a:t>
            </a: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92304" y="3048000"/>
            <a:ext cx="3070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</a:t>
            </a:r>
            <a:r>
              <a:rPr lang="bn-BD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কল </a:t>
            </a:r>
            <a:r>
              <a:rPr lang="bn-BD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কারখানা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786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repeatCount="2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repeatCount="2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repeatCount="2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repeatCount="2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7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7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0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7" grpId="7" animBg="1"/>
      <p:bldP spid="17" grpId="8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7230" y="54864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16-Point Star 4"/>
          <p:cNvSpPr/>
          <p:nvPr/>
        </p:nvSpPr>
        <p:spPr>
          <a:xfrm>
            <a:off x="3093469" y="261975"/>
            <a:ext cx="3352800" cy="865025"/>
          </a:xfrm>
          <a:prstGeom prst="star16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2907" y="346502"/>
            <a:ext cx="2696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7.jpg"/>
          <p:cNvPicPr>
            <a:picLocks noChangeAspect="1"/>
          </p:cNvPicPr>
          <p:nvPr/>
        </p:nvPicPr>
        <p:blipFill rotWithShape="1">
          <a:blip r:embed="rId2"/>
          <a:srcRect t="-2" r="-180" b="1990"/>
          <a:stretch/>
        </p:blipFill>
        <p:spPr>
          <a:xfrm>
            <a:off x="5791201" y="1213893"/>
            <a:ext cx="1447800" cy="1758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14" y="1433755"/>
            <a:ext cx="1319171" cy="1319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2"/>
          <p:cNvSpPr txBox="1"/>
          <p:nvPr/>
        </p:nvSpPr>
        <p:spPr>
          <a:xfrm>
            <a:off x="381000" y="3516630"/>
            <a:ext cx="4090659" cy="2369880"/>
          </a:xfrm>
          <a:prstGeom prst="rect">
            <a:avLst/>
          </a:prstGeom>
          <a:noFill/>
          <a:ln w="130175" cmpd="dbl">
            <a:solidFill>
              <a:srgbClr val="44546A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মোঃ মোসলেম আলী সেক</a:t>
            </a:r>
            <a:r>
              <a:rPr kumimoji="0" lang="bn-I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     </a:t>
            </a:r>
            <a:r>
              <a:rPr kumimoji="0" lang="bn-I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সহকারি </a:t>
            </a:r>
            <a:r>
              <a:rPr kumimoji="0" lang="b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শিক্ষক </a:t>
            </a:r>
            <a:r>
              <a:rPr kumimoji="0" lang="bn-BD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কম্পিউটার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কল্যাণপুর সিদ্দিকিয়া হাকিমিয়া দাখিল মাদরাসা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                   </a:t>
            </a:r>
            <a:r>
              <a:rPr kumimoji="0" lang="bn-BD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রাজবাড়ী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</a:t>
            </a:r>
            <a:r>
              <a:rPr kumimoji="0" lang="bn-BD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মোবাইল </a:t>
            </a:r>
            <a:r>
              <a:rPr kumimoji="0" lang="bn-BD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০১</a:t>
            </a:r>
            <a:r>
              <a:rPr kumimoji="0" lang="bn-BD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৭১১০৭১৪০৭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moslemalisheikh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@gmail.co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</a:t>
            </a:r>
            <a:r>
              <a:rPr kumimoji="0" lang="bn-BD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4848880" y="3516630"/>
            <a:ext cx="3990320" cy="2308324"/>
          </a:xfrm>
          <a:prstGeom prst="rect">
            <a:avLst/>
          </a:prstGeom>
          <a:noFill/>
          <a:ln w="130175" cmpd="dbl">
            <a:solidFill>
              <a:srgbClr val="44546A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৭ম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ঃ </a:t>
            </a:r>
            <a:r>
              <a:rPr lang="bn-BD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শ্রেণী</a:t>
            </a:r>
            <a:endParaRPr lang="bn-BD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বিষয়ঃ তথ্য ও যোগাযোগ  প্রযুক্তি।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পাঠঃ ১ (অধ্যয়-প্রথম)</a:t>
            </a:r>
          </a:p>
          <a:p>
            <a:r>
              <a:rPr lang="bn-BD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সময়ঃ ৫০ মিনিট</a:t>
            </a:r>
          </a:p>
          <a:p>
            <a:r>
              <a:rPr lang="bn-BD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তারিখঃ 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27</a:t>
            </a:r>
            <a:r>
              <a:rPr lang="bn-BD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-১১-২০১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৭</a:t>
            </a:r>
            <a:r>
              <a:rPr lang="bn-BD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খ্রী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486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819400" y="687318"/>
            <a:ext cx="3962400" cy="1143000"/>
            <a:chOff x="2819400" y="687318"/>
            <a:chExt cx="3962400" cy="1143000"/>
          </a:xfrm>
        </p:grpSpPr>
        <p:sp>
          <p:nvSpPr>
            <p:cNvPr id="3" name="32-Point Star 2"/>
            <p:cNvSpPr/>
            <p:nvPr/>
          </p:nvSpPr>
          <p:spPr>
            <a:xfrm>
              <a:off x="2819400" y="687318"/>
              <a:ext cx="3962400" cy="1143000"/>
            </a:xfrm>
            <a:prstGeom prst="star32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29000" y="914400"/>
              <a:ext cx="28956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bn-BD" sz="4000" b="1" dirty="0" smtClean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বাড়ির কাজ</a:t>
              </a:r>
              <a:endParaRPr lang="en-US" sz="40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133600"/>
            <a:ext cx="2971800" cy="1981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4215825"/>
            <a:ext cx="8077200" cy="584775"/>
            <a:chOff x="457200" y="4215825"/>
            <a:chExt cx="8077200" cy="584775"/>
          </a:xfrm>
        </p:grpSpPr>
        <p:sp>
          <p:nvSpPr>
            <p:cNvPr id="5" name="TextBox 4"/>
            <p:cNvSpPr txBox="1"/>
            <p:nvPr/>
          </p:nvSpPr>
          <p:spPr>
            <a:xfrm>
              <a:off x="685800" y="4215825"/>
              <a:ext cx="7848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তোমার জীবনে তথ্য ও যোগাযোগ প্রযুক্তি গুরুত্ব লেখ।</a:t>
              </a:r>
              <a:endPara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7" name="Cube 6"/>
            <p:cNvSpPr/>
            <p:nvPr/>
          </p:nvSpPr>
          <p:spPr>
            <a:xfrm>
              <a:off x="457200" y="4343400"/>
              <a:ext cx="304800" cy="381000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31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279737"/>
            <a:ext cx="529243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60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ধন্যবাদ</a:t>
            </a:r>
            <a:endParaRPr lang="en-US" sz="60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64332"/>
            <a:ext cx="6760786" cy="40564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9329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/>
          <p:cNvSpPr/>
          <p:nvPr/>
        </p:nvSpPr>
        <p:spPr>
          <a:xfrm>
            <a:off x="990600" y="2514600"/>
            <a:ext cx="4724400" cy="914400"/>
          </a:xfrm>
          <a:prstGeom prst="parallelogram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850797" y="2715491"/>
            <a:ext cx="2788003" cy="2237509"/>
            <a:chOff x="2845055" y="2563091"/>
            <a:chExt cx="2788003" cy="22375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055" y="3352800"/>
              <a:ext cx="2788003" cy="14478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2" name="Freeform 21"/>
            <p:cNvSpPr/>
            <p:nvPr/>
          </p:nvSpPr>
          <p:spPr>
            <a:xfrm>
              <a:off x="4516582" y="2563091"/>
              <a:ext cx="887645" cy="1288473"/>
            </a:xfrm>
            <a:custGeom>
              <a:avLst/>
              <a:gdLst>
                <a:gd name="connsiteX0" fmla="*/ 0 w 887645"/>
                <a:gd name="connsiteY0" fmla="*/ 1205345 h 1288473"/>
                <a:gd name="connsiteX1" fmla="*/ 166254 w 887645"/>
                <a:gd name="connsiteY1" fmla="*/ 1246909 h 1288473"/>
                <a:gd name="connsiteX2" fmla="*/ 249382 w 887645"/>
                <a:gd name="connsiteY2" fmla="*/ 1274618 h 1288473"/>
                <a:gd name="connsiteX3" fmla="*/ 387927 w 887645"/>
                <a:gd name="connsiteY3" fmla="*/ 1288473 h 1288473"/>
                <a:gd name="connsiteX4" fmla="*/ 484909 w 887645"/>
                <a:gd name="connsiteY4" fmla="*/ 1260764 h 1288473"/>
                <a:gd name="connsiteX5" fmla="*/ 498763 w 887645"/>
                <a:gd name="connsiteY5" fmla="*/ 1219200 h 1288473"/>
                <a:gd name="connsiteX6" fmla="*/ 526473 w 887645"/>
                <a:gd name="connsiteY6" fmla="*/ 1191491 h 1288473"/>
                <a:gd name="connsiteX7" fmla="*/ 457200 w 887645"/>
                <a:gd name="connsiteY7" fmla="*/ 1136073 h 1288473"/>
                <a:gd name="connsiteX8" fmla="*/ 401782 w 887645"/>
                <a:gd name="connsiteY8" fmla="*/ 1122218 h 1288473"/>
                <a:gd name="connsiteX9" fmla="*/ 360218 w 887645"/>
                <a:gd name="connsiteY9" fmla="*/ 1094509 h 1288473"/>
                <a:gd name="connsiteX10" fmla="*/ 249382 w 887645"/>
                <a:gd name="connsiteY10" fmla="*/ 1066800 h 1288473"/>
                <a:gd name="connsiteX11" fmla="*/ 166254 w 887645"/>
                <a:gd name="connsiteY11" fmla="*/ 1025236 h 1288473"/>
                <a:gd name="connsiteX12" fmla="*/ 110836 w 887645"/>
                <a:gd name="connsiteY12" fmla="*/ 942109 h 1288473"/>
                <a:gd name="connsiteX13" fmla="*/ 83127 w 887645"/>
                <a:gd name="connsiteY13" fmla="*/ 900545 h 1288473"/>
                <a:gd name="connsiteX14" fmla="*/ 83127 w 887645"/>
                <a:gd name="connsiteY14" fmla="*/ 748145 h 1288473"/>
                <a:gd name="connsiteX15" fmla="*/ 124691 w 887645"/>
                <a:gd name="connsiteY15" fmla="*/ 665018 h 1288473"/>
                <a:gd name="connsiteX16" fmla="*/ 207818 w 887645"/>
                <a:gd name="connsiteY16" fmla="*/ 609600 h 1288473"/>
                <a:gd name="connsiteX17" fmla="*/ 249382 w 887645"/>
                <a:gd name="connsiteY17" fmla="*/ 581891 h 1288473"/>
                <a:gd name="connsiteX18" fmla="*/ 374073 w 887645"/>
                <a:gd name="connsiteY18" fmla="*/ 540327 h 1288473"/>
                <a:gd name="connsiteX19" fmla="*/ 457200 w 887645"/>
                <a:gd name="connsiteY19" fmla="*/ 512618 h 1288473"/>
                <a:gd name="connsiteX20" fmla="*/ 526473 w 887645"/>
                <a:gd name="connsiteY20" fmla="*/ 457200 h 1288473"/>
                <a:gd name="connsiteX21" fmla="*/ 568036 w 887645"/>
                <a:gd name="connsiteY21" fmla="*/ 429491 h 1288473"/>
                <a:gd name="connsiteX22" fmla="*/ 623454 w 887645"/>
                <a:gd name="connsiteY22" fmla="*/ 374073 h 1288473"/>
                <a:gd name="connsiteX23" fmla="*/ 637309 w 887645"/>
                <a:gd name="connsiteY23" fmla="*/ 332509 h 1288473"/>
                <a:gd name="connsiteX24" fmla="*/ 678873 w 887645"/>
                <a:gd name="connsiteY24" fmla="*/ 304800 h 1288473"/>
                <a:gd name="connsiteX25" fmla="*/ 762000 w 887645"/>
                <a:gd name="connsiteY25" fmla="*/ 221673 h 1288473"/>
                <a:gd name="connsiteX26" fmla="*/ 789709 w 887645"/>
                <a:gd name="connsiteY26" fmla="*/ 180109 h 1288473"/>
                <a:gd name="connsiteX27" fmla="*/ 831273 w 887645"/>
                <a:gd name="connsiteY27" fmla="*/ 152400 h 1288473"/>
                <a:gd name="connsiteX28" fmla="*/ 886691 w 887645"/>
                <a:gd name="connsiteY28" fmla="*/ 0 h 128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87645" h="1288473">
                  <a:moveTo>
                    <a:pt x="0" y="1205345"/>
                  </a:moveTo>
                  <a:cubicBezTo>
                    <a:pt x="111936" y="1224002"/>
                    <a:pt x="56479" y="1210317"/>
                    <a:pt x="166254" y="1246909"/>
                  </a:cubicBezTo>
                  <a:cubicBezTo>
                    <a:pt x="166259" y="1246911"/>
                    <a:pt x="249376" y="1274617"/>
                    <a:pt x="249382" y="1274618"/>
                  </a:cubicBezTo>
                  <a:lnTo>
                    <a:pt x="387927" y="1288473"/>
                  </a:lnTo>
                  <a:cubicBezTo>
                    <a:pt x="388404" y="1288354"/>
                    <a:pt x="478286" y="1267387"/>
                    <a:pt x="484909" y="1260764"/>
                  </a:cubicBezTo>
                  <a:cubicBezTo>
                    <a:pt x="495236" y="1250437"/>
                    <a:pt x="491249" y="1231723"/>
                    <a:pt x="498763" y="1219200"/>
                  </a:cubicBezTo>
                  <a:cubicBezTo>
                    <a:pt x="505484" y="1207999"/>
                    <a:pt x="517236" y="1200727"/>
                    <a:pt x="526473" y="1191491"/>
                  </a:cubicBezTo>
                  <a:cubicBezTo>
                    <a:pt x="504128" y="1169147"/>
                    <a:pt x="487783" y="1149180"/>
                    <a:pt x="457200" y="1136073"/>
                  </a:cubicBezTo>
                  <a:cubicBezTo>
                    <a:pt x="439698" y="1128572"/>
                    <a:pt x="420255" y="1126836"/>
                    <a:pt x="401782" y="1122218"/>
                  </a:cubicBezTo>
                  <a:cubicBezTo>
                    <a:pt x="387927" y="1112982"/>
                    <a:pt x="375111" y="1101956"/>
                    <a:pt x="360218" y="1094509"/>
                  </a:cubicBezTo>
                  <a:cubicBezTo>
                    <a:pt x="328545" y="1078672"/>
                    <a:pt x="281006" y="1074706"/>
                    <a:pt x="249382" y="1066800"/>
                  </a:cubicBezTo>
                  <a:cubicBezTo>
                    <a:pt x="203495" y="1055328"/>
                    <a:pt x="206888" y="1052325"/>
                    <a:pt x="166254" y="1025236"/>
                  </a:cubicBezTo>
                  <a:lnTo>
                    <a:pt x="110836" y="942109"/>
                  </a:lnTo>
                  <a:lnTo>
                    <a:pt x="83127" y="900545"/>
                  </a:lnTo>
                  <a:cubicBezTo>
                    <a:pt x="59306" y="829082"/>
                    <a:pt x="62854" y="859649"/>
                    <a:pt x="83127" y="748145"/>
                  </a:cubicBezTo>
                  <a:cubicBezTo>
                    <a:pt x="87667" y="723173"/>
                    <a:pt x="105506" y="681805"/>
                    <a:pt x="124691" y="665018"/>
                  </a:cubicBezTo>
                  <a:cubicBezTo>
                    <a:pt x="149753" y="643088"/>
                    <a:pt x="180109" y="628073"/>
                    <a:pt x="207818" y="609600"/>
                  </a:cubicBezTo>
                  <a:cubicBezTo>
                    <a:pt x="221673" y="600364"/>
                    <a:pt x="233585" y="587157"/>
                    <a:pt x="249382" y="581891"/>
                  </a:cubicBezTo>
                  <a:lnTo>
                    <a:pt x="374073" y="540327"/>
                  </a:lnTo>
                  <a:cubicBezTo>
                    <a:pt x="374077" y="540326"/>
                    <a:pt x="457197" y="512620"/>
                    <a:pt x="457200" y="512618"/>
                  </a:cubicBezTo>
                  <a:cubicBezTo>
                    <a:pt x="585125" y="427334"/>
                    <a:pt x="427765" y="536166"/>
                    <a:pt x="526473" y="457200"/>
                  </a:cubicBezTo>
                  <a:cubicBezTo>
                    <a:pt x="539475" y="446798"/>
                    <a:pt x="554182" y="438727"/>
                    <a:pt x="568036" y="429491"/>
                  </a:cubicBezTo>
                  <a:cubicBezTo>
                    <a:pt x="604983" y="318652"/>
                    <a:pt x="549563" y="447964"/>
                    <a:pt x="623454" y="374073"/>
                  </a:cubicBezTo>
                  <a:cubicBezTo>
                    <a:pt x="633781" y="363746"/>
                    <a:pt x="628186" y="343913"/>
                    <a:pt x="637309" y="332509"/>
                  </a:cubicBezTo>
                  <a:cubicBezTo>
                    <a:pt x="647711" y="319507"/>
                    <a:pt x="666428" y="315862"/>
                    <a:pt x="678873" y="304800"/>
                  </a:cubicBezTo>
                  <a:cubicBezTo>
                    <a:pt x="708161" y="278766"/>
                    <a:pt x="740263" y="254278"/>
                    <a:pt x="762000" y="221673"/>
                  </a:cubicBezTo>
                  <a:cubicBezTo>
                    <a:pt x="771236" y="207818"/>
                    <a:pt x="777935" y="191883"/>
                    <a:pt x="789709" y="180109"/>
                  </a:cubicBezTo>
                  <a:cubicBezTo>
                    <a:pt x="801483" y="168335"/>
                    <a:pt x="817418" y="161636"/>
                    <a:pt x="831273" y="152400"/>
                  </a:cubicBezTo>
                  <a:cubicBezTo>
                    <a:pt x="899500" y="50060"/>
                    <a:pt x="886691" y="102575"/>
                    <a:pt x="886691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4509655" y="2653145"/>
            <a:ext cx="887645" cy="1288473"/>
          </a:xfrm>
          <a:custGeom>
            <a:avLst/>
            <a:gdLst>
              <a:gd name="connsiteX0" fmla="*/ 0 w 887645"/>
              <a:gd name="connsiteY0" fmla="*/ 1205345 h 1288473"/>
              <a:gd name="connsiteX1" fmla="*/ 166254 w 887645"/>
              <a:gd name="connsiteY1" fmla="*/ 1246909 h 1288473"/>
              <a:gd name="connsiteX2" fmla="*/ 249382 w 887645"/>
              <a:gd name="connsiteY2" fmla="*/ 1274618 h 1288473"/>
              <a:gd name="connsiteX3" fmla="*/ 387927 w 887645"/>
              <a:gd name="connsiteY3" fmla="*/ 1288473 h 1288473"/>
              <a:gd name="connsiteX4" fmla="*/ 484909 w 887645"/>
              <a:gd name="connsiteY4" fmla="*/ 1260764 h 1288473"/>
              <a:gd name="connsiteX5" fmla="*/ 498763 w 887645"/>
              <a:gd name="connsiteY5" fmla="*/ 1219200 h 1288473"/>
              <a:gd name="connsiteX6" fmla="*/ 526473 w 887645"/>
              <a:gd name="connsiteY6" fmla="*/ 1191491 h 1288473"/>
              <a:gd name="connsiteX7" fmla="*/ 457200 w 887645"/>
              <a:gd name="connsiteY7" fmla="*/ 1136073 h 1288473"/>
              <a:gd name="connsiteX8" fmla="*/ 401782 w 887645"/>
              <a:gd name="connsiteY8" fmla="*/ 1122218 h 1288473"/>
              <a:gd name="connsiteX9" fmla="*/ 360218 w 887645"/>
              <a:gd name="connsiteY9" fmla="*/ 1094509 h 1288473"/>
              <a:gd name="connsiteX10" fmla="*/ 249382 w 887645"/>
              <a:gd name="connsiteY10" fmla="*/ 1066800 h 1288473"/>
              <a:gd name="connsiteX11" fmla="*/ 166254 w 887645"/>
              <a:gd name="connsiteY11" fmla="*/ 1025236 h 1288473"/>
              <a:gd name="connsiteX12" fmla="*/ 110836 w 887645"/>
              <a:gd name="connsiteY12" fmla="*/ 942109 h 1288473"/>
              <a:gd name="connsiteX13" fmla="*/ 83127 w 887645"/>
              <a:gd name="connsiteY13" fmla="*/ 900545 h 1288473"/>
              <a:gd name="connsiteX14" fmla="*/ 83127 w 887645"/>
              <a:gd name="connsiteY14" fmla="*/ 748145 h 1288473"/>
              <a:gd name="connsiteX15" fmla="*/ 124691 w 887645"/>
              <a:gd name="connsiteY15" fmla="*/ 665018 h 1288473"/>
              <a:gd name="connsiteX16" fmla="*/ 207818 w 887645"/>
              <a:gd name="connsiteY16" fmla="*/ 609600 h 1288473"/>
              <a:gd name="connsiteX17" fmla="*/ 249382 w 887645"/>
              <a:gd name="connsiteY17" fmla="*/ 581891 h 1288473"/>
              <a:gd name="connsiteX18" fmla="*/ 374073 w 887645"/>
              <a:gd name="connsiteY18" fmla="*/ 540327 h 1288473"/>
              <a:gd name="connsiteX19" fmla="*/ 457200 w 887645"/>
              <a:gd name="connsiteY19" fmla="*/ 512618 h 1288473"/>
              <a:gd name="connsiteX20" fmla="*/ 526473 w 887645"/>
              <a:gd name="connsiteY20" fmla="*/ 457200 h 1288473"/>
              <a:gd name="connsiteX21" fmla="*/ 568036 w 887645"/>
              <a:gd name="connsiteY21" fmla="*/ 429491 h 1288473"/>
              <a:gd name="connsiteX22" fmla="*/ 623454 w 887645"/>
              <a:gd name="connsiteY22" fmla="*/ 374073 h 1288473"/>
              <a:gd name="connsiteX23" fmla="*/ 637309 w 887645"/>
              <a:gd name="connsiteY23" fmla="*/ 332509 h 1288473"/>
              <a:gd name="connsiteX24" fmla="*/ 678873 w 887645"/>
              <a:gd name="connsiteY24" fmla="*/ 304800 h 1288473"/>
              <a:gd name="connsiteX25" fmla="*/ 762000 w 887645"/>
              <a:gd name="connsiteY25" fmla="*/ 221673 h 1288473"/>
              <a:gd name="connsiteX26" fmla="*/ 789709 w 887645"/>
              <a:gd name="connsiteY26" fmla="*/ 180109 h 1288473"/>
              <a:gd name="connsiteX27" fmla="*/ 831273 w 887645"/>
              <a:gd name="connsiteY27" fmla="*/ 152400 h 1288473"/>
              <a:gd name="connsiteX28" fmla="*/ 886691 w 887645"/>
              <a:gd name="connsiteY28" fmla="*/ 0 h 128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87645" h="1288473">
                <a:moveTo>
                  <a:pt x="0" y="1205345"/>
                </a:moveTo>
                <a:cubicBezTo>
                  <a:pt x="111936" y="1224002"/>
                  <a:pt x="56479" y="1210317"/>
                  <a:pt x="166254" y="1246909"/>
                </a:cubicBezTo>
                <a:cubicBezTo>
                  <a:pt x="166259" y="1246911"/>
                  <a:pt x="249376" y="1274617"/>
                  <a:pt x="249382" y="1274618"/>
                </a:cubicBezTo>
                <a:lnTo>
                  <a:pt x="387927" y="1288473"/>
                </a:lnTo>
                <a:cubicBezTo>
                  <a:pt x="388404" y="1288354"/>
                  <a:pt x="478286" y="1267387"/>
                  <a:pt x="484909" y="1260764"/>
                </a:cubicBezTo>
                <a:cubicBezTo>
                  <a:pt x="495236" y="1250437"/>
                  <a:pt x="491249" y="1231723"/>
                  <a:pt x="498763" y="1219200"/>
                </a:cubicBezTo>
                <a:cubicBezTo>
                  <a:pt x="505484" y="1207999"/>
                  <a:pt x="517236" y="1200727"/>
                  <a:pt x="526473" y="1191491"/>
                </a:cubicBezTo>
                <a:cubicBezTo>
                  <a:pt x="504128" y="1169147"/>
                  <a:pt x="487783" y="1149180"/>
                  <a:pt x="457200" y="1136073"/>
                </a:cubicBezTo>
                <a:cubicBezTo>
                  <a:pt x="439698" y="1128572"/>
                  <a:pt x="420255" y="1126836"/>
                  <a:pt x="401782" y="1122218"/>
                </a:cubicBezTo>
                <a:cubicBezTo>
                  <a:pt x="387927" y="1112982"/>
                  <a:pt x="375111" y="1101956"/>
                  <a:pt x="360218" y="1094509"/>
                </a:cubicBezTo>
                <a:cubicBezTo>
                  <a:pt x="328545" y="1078672"/>
                  <a:pt x="281006" y="1074706"/>
                  <a:pt x="249382" y="1066800"/>
                </a:cubicBezTo>
                <a:cubicBezTo>
                  <a:pt x="203495" y="1055328"/>
                  <a:pt x="206888" y="1052325"/>
                  <a:pt x="166254" y="1025236"/>
                </a:cubicBezTo>
                <a:lnTo>
                  <a:pt x="110836" y="942109"/>
                </a:lnTo>
                <a:lnTo>
                  <a:pt x="83127" y="900545"/>
                </a:lnTo>
                <a:cubicBezTo>
                  <a:pt x="59306" y="829082"/>
                  <a:pt x="62854" y="859649"/>
                  <a:pt x="83127" y="748145"/>
                </a:cubicBezTo>
                <a:cubicBezTo>
                  <a:pt x="87667" y="723173"/>
                  <a:pt x="105506" y="681805"/>
                  <a:pt x="124691" y="665018"/>
                </a:cubicBezTo>
                <a:cubicBezTo>
                  <a:pt x="149753" y="643088"/>
                  <a:pt x="180109" y="628073"/>
                  <a:pt x="207818" y="609600"/>
                </a:cubicBezTo>
                <a:cubicBezTo>
                  <a:pt x="221673" y="600364"/>
                  <a:pt x="233585" y="587157"/>
                  <a:pt x="249382" y="581891"/>
                </a:cubicBezTo>
                <a:lnTo>
                  <a:pt x="374073" y="540327"/>
                </a:lnTo>
                <a:cubicBezTo>
                  <a:pt x="374077" y="540326"/>
                  <a:pt x="457197" y="512620"/>
                  <a:pt x="457200" y="512618"/>
                </a:cubicBezTo>
                <a:cubicBezTo>
                  <a:pt x="585125" y="427334"/>
                  <a:pt x="427765" y="536166"/>
                  <a:pt x="526473" y="457200"/>
                </a:cubicBezTo>
                <a:cubicBezTo>
                  <a:pt x="539475" y="446798"/>
                  <a:pt x="554182" y="438727"/>
                  <a:pt x="568036" y="429491"/>
                </a:cubicBezTo>
                <a:cubicBezTo>
                  <a:pt x="604983" y="318652"/>
                  <a:pt x="549563" y="447964"/>
                  <a:pt x="623454" y="374073"/>
                </a:cubicBezTo>
                <a:cubicBezTo>
                  <a:pt x="633781" y="363746"/>
                  <a:pt x="628186" y="343913"/>
                  <a:pt x="637309" y="332509"/>
                </a:cubicBezTo>
                <a:cubicBezTo>
                  <a:pt x="647711" y="319507"/>
                  <a:pt x="666428" y="315862"/>
                  <a:pt x="678873" y="304800"/>
                </a:cubicBezTo>
                <a:cubicBezTo>
                  <a:pt x="708161" y="278766"/>
                  <a:pt x="740263" y="254278"/>
                  <a:pt x="762000" y="221673"/>
                </a:cubicBezTo>
                <a:cubicBezTo>
                  <a:pt x="771236" y="207818"/>
                  <a:pt x="777935" y="191883"/>
                  <a:pt x="789709" y="180109"/>
                </a:cubicBezTo>
                <a:cubicBezTo>
                  <a:pt x="801483" y="168335"/>
                  <a:pt x="817418" y="161636"/>
                  <a:pt x="831273" y="152400"/>
                </a:cubicBezTo>
                <a:cubicBezTo>
                  <a:pt x="899500" y="50060"/>
                  <a:pt x="886691" y="102575"/>
                  <a:pt x="886691" y="0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20200" y="6197025"/>
            <a:ext cx="982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আমাদের ব্যবহৃত জিনিসকে আমরা কি বলি?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5511225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চিত্রে কি দেখছো?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42900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5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583 3.7037E-6 L -1.83333 -0.01297 " pathEditMode="relative" rAng="0" ptsTypes="AA">
                                      <p:cBhvr>
                                        <p:cTn id="9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75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352800"/>
            <a:ext cx="4071042" cy="289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6" y="3352801"/>
            <a:ext cx="3883426" cy="2590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466849" y="494675"/>
            <a:ext cx="6477000" cy="2133600"/>
            <a:chOff x="1466849" y="494675"/>
            <a:chExt cx="6477000" cy="2133600"/>
          </a:xfrm>
        </p:grpSpPr>
        <p:sp>
          <p:nvSpPr>
            <p:cNvPr id="2" name="Oval 1"/>
            <p:cNvSpPr/>
            <p:nvPr/>
          </p:nvSpPr>
          <p:spPr>
            <a:xfrm>
              <a:off x="1466849" y="494675"/>
              <a:ext cx="6400800" cy="21336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657350" y="685800"/>
              <a:ext cx="6286499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bn-BD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ব্যক্তিগত জীবনে </a:t>
              </a:r>
              <a:endPara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BD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তথ্য ও</a:t>
              </a:r>
              <a:r>
                <a:rPr lang="en-US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যোগাযোগ প্রযুক্তি </a:t>
              </a:r>
              <a:endPara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12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1549063"/>
            <a:ext cx="8686800" cy="4470737"/>
            <a:chOff x="304800" y="1549063"/>
            <a:chExt cx="8686800" cy="4470737"/>
          </a:xfrm>
        </p:grpSpPr>
        <p:sp>
          <p:nvSpPr>
            <p:cNvPr id="14" name="Horizontal Scroll 13"/>
            <p:cNvSpPr/>
            <p:nvPr/>
          </p:nvSpPr>
          <p:spPr>
            <a:xfrm>
              <a:off x="318655" y="1549063"/>
              <a:ext cx="8485496" cy="4470737"/>
            </a:xfrm>
            <a:prstGeom prst="horizontalScroll">
              <a:avLst>
                <a:gd name="adj" fmla="val 9753"/>
              </a:avLst>
            </a:prstGeom>
            <a:solidFill>
              <a:schemeClr val="accent4"/>
            </a:solidFill>
            <a:ln w="57150"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04800" y="2241941"/>
              <a:ext cx="8686800" cy="2863459"/>
              <a:chOff x="152400" y="2706469"/>
              <a:chExt cx="8686800" cy="2863459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52400" y="3505200"/>
                <a:ext cx="8610600" cy="533400"/>
                <a:chOff x="228600" y="2133600"/>
                <a:chExt cx="8610600" cy="533400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533400" y="2143780"/>
                  <a:ext cx="8305800" cy="52322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1257300" algn="l"/>
                    </a:tabLst>
                  </a:pPr>
                  <a:r>
                    <a:rPr lang="bn-BD" sz="2800" b="1" dirty="0" smtClean="0">
                      <a:ln w="0"/>
                      <a:solidFill>
                        <a:prstClr val="black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 </a:t>
                  </a:r>
                  <a:r>
                    <a:rPr lang="bn-BD" sz="2800" b="1" dirty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ব্যক্তি জীবনে তথ্য ও </a:t>
                  </a:r>
                  <a:r>
                    <a:rPr lang="bn-BD" sz="2800" b="1" dirty="0" smtClean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যোগাযোগ  প্রযুক্তির</a:t>
                  </a:r>
                  <a:r>
                    <a:rPr lang="en-US" sz="2800" b="1" dirty="0" smtClean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 </a:t>
                  </a:r>
                  <a:r>
                    <a:rPr lang="en-US" sz="2800" b="1" dirty="0" err="1" smtClean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ভূমিকা</a:t>
                  </a:r>
                  <a:r>
                    <a:rPr lang="bn-BD" sz="2800" b="1" dirty="0" smtClean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 বলতে </a:t>
                  </a:r>
                  <a:r>
                    <a:rPr lang="bn-BD" sz="2800" b="1" dirty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পারবে।</a:t>
                  </a:r>
                  <a:endParaRPr lang="en-US" sz="2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itchFamily="2" charset="0"/>
                    <a:cs typeface="NikoshBAN" pitchFamily="2" charset="0"/>
                  </a:endParaRPr>
                </a:p>
              </p:txBody>
            </p:sp>
            <p:sp>
              <p:nvSpPr>
                <p:cNvPr id="29" name="6-Point Star 28"/>
                <p:cNvSpPr/>
                <p:nvPr/>
              </p:nvSpPr>
              <p:spPr>
                <a:xfrm>
                  <a:off x="228600" y="2133600"/>
                  <a:ext cx="381000" cy="447020"/>
                </a:xfrm>
                <a:prstGeom prst="star6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152400" y="5046708"/>
                <a:ext cx="8665832" cy="523220"/>
                <a:chOff x="376625" y="5181600"/>
                <a:chExt cx="8437784" cy="523220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747599" y="5181600"/>
                  <a:ext cx="8066810" cy="52322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bn-BD" sz="2800" b="1" dirty="0" smtClean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সমাজ </a:t>
                  </a:r>
                  <a:r>
                    <a:rPr lang="bn-BD" sz="2800" b="1" dirty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জীবনে তথ্য ও যোগাযোগ প্রযুক্তির </a:t>
                  </a:r>
                  <a:r>
                    <a:rPr lang="bn-BD" sz="2800" b="1" dirty="0" smtClean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প্রভাব মূল্যায়ন </a:t>
                  </a:r>
                  <a:r>
                    <a:rPr lang="bn-BD" sz="2800" b="1" dirty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করতে  </a:t>
                  </a:r>
                  <a:r>
                    <a:rPr lang="bn-BD" sz="2800" b="1" dirty="0" smtClean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পারবে</a:t>
                  </a:r>
                  <a:r>
                    <a:rPr lang="bn-BD" sz="2800" b="1" dirty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।</a:t>
                  </a:r>
                  <a:endParaRPr lang="en-US" sz="2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itchFamily="2" charset="0"/>
                    <a:cs typeface="NikoshBAN" pitchFamily="2" charset="0"/>
                  </a:endParaRPr>
                </a:p>
              </p:txBody>
            </p:sp>
            <p:sp>
              <p:nvSpPr>
                <p:cNvPr id="27" name="6-Point Star 26"/>
                <p:cNvSpPr/>
                <p:nvPr/>
              </p:nvSpPr>
              <p:spPr>
                <a:xfrm>
                  <a:off x="376625" y="5181600"/>
                  <a:ext cx="381000" cy="447020"/>
                </a:xfrm>
                <a:prstGeom prst="star6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152400" y="4267200"/>
                <a:ext cx="8686800" cy="523220"/>
                <a:chOff x="304800" y="4038600"/>
                <a:chExt cx="8686800" cy="523220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685800" y="4038600"/>
                  <a:ext cx="8305800" cy="52322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bn-BD" sz="2800" b="1" dirty="0" smtClean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কর্মক্ষেত্রে </a:t>
                  </a:r>
                  <a:r>
                    <a:rPr lang="bn-BD" sz="2800" b="1" dirty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তথ্য ও যোগাযোগ প্রযুক্তির </a:t>
                  </a:r>
                  <a:r>
                    <a:rPr lang="bn-BD" sz="2800" b="1" dirty="0" smtClean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গুরুত্ব ব্যাখ্যা  করতে </a:t>
                  </a:r>
                  <a:r>
                    <a:rPr lang="bn-BD" sz="2800" b="1" dirty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পারবে।</a:t>
                  </a:r>
                  <a:endParaRPr lang="en-US" sz="28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itchFamily="2" charset="0"/>
                    <a:cs typeface="NikoshBAN" pitchFamily="2" charset="0"/>
                  </a:endParaRPr>
                </a:p>
              </p:txBody>
            </p:sp>
            <p:sp>
              <p:nvSpPr>
                <p:cNvPr id="25" name="6-Point Star 24"/>
                <p:cNvSpPr/>
                <p:nvPr/>
              </p:nvSpPr>
              <p:spPr>
                <a:xfrm>
                  <a:off x="304800" y="4056108"/>
                  <a:ext cx="381000" cy="447020"/>
                </a:xfrm>
                <a:prstGeom prst="star6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796635" y="2706469"/>
                <a:ext cx="43087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3600" b="1" u="sng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এই পাঠ শেষে শিক্ষার্থীরা--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3581400" y="403527"/>
            <a:ext cx="2840087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ibl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60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47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3642"/>
            <a:ext cx="2981325" cy="223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EAEEED"/>
              </a:clrFrom>
              <a:clrTo>
                <a:srgbClr val="EAEE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73" y="3886200"/>
            <a:ext cx="3050252" cy="2638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5" y="3886200"/>
            <a:ext cx="2630579" cy="2630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95350"/>
            <a:ext cx="2971800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752600" y="2920425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ব্যক্তিগত ভাবে ব্যবহৃত তথ্য ও যোগাযোগ প্রযুক্তি</a:t>
            </a:r>
            <a:endParaRPr lang="en-US" sz="32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738952" y="1295400"/>
            <a:ext cx="4800600" cy="3048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00200" y="1434152"/>
            <a:ext cx="5029200" cy="3048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6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434525"/>
            <a:ext cx="2021301" cy="2021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42" y="4202985"/>
            <a:ext cx="1220987" cy="1220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52" y="704165"/>
            <a:ext cx="2299648" cy="2299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17" y="1098635"/>
            <a:ext cx="1649639" cy="23358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2168" y="5892225"/>
            <a:ext cx="884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পৃথিবীতে কত নতুন প্রযুক্তির জন্ম হয়েছে তা আমরা </a:t>
            </a:r>
            <a:r>
              <a:rPr lang="bn-BD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হয়ত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ো</a:t>
            </a:r>
            <a:r>
              <a:rPr lang="bn-BD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জানি না।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381000"/>
            <a:ext cx="407683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ব্যক্তিগত ব্যবহৃত আইসিটি 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9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0" y="1143001"/>
            <a:ext cx="2961139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949307"/>
            <a:ext cx="2484653" cy="1863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558" y="1143001"/>
            <a:ext cx="20574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50329"/>
            <a:ext cx="2971800" cy="25955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4600" y="381000"/>
            <a:ext cx="407683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ব্যক্তিগত ব্যবহৃত আইসিটি 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43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07" y="4267200"/>
            <a:ext cx="2406552" cy="1725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05" y="3852308"/>
            <a:ext cx="2336189" cy="2396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36" y="1470119"/>
            <a:ext cx="2910363" cy="1682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4" y="1029101"/>
            <a:ext cx="2134891" cy="2465219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381000"/>
            <a:ext cx="407683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ব্যক্তিগত ব্যবহৃত আইসিটি 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377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320</TotalTime>
  <Words>342</Words>
  <Application>Microsoft Office PowerPoint</Application>
  <PresentationFormat>On-screen Show (4:3)</PresentationFormat>
  <Paragraphs>66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21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15_Custom Design</vt:lpstr>
      <vt:lpstr>16_Custom Design</vt:lpstr>
      <vt:lpstr>17_Custom Design</vt:lpstr>
      <vt:lpstr>18_Custom Design</vt:lpstr>
      <vt:lpstr>19_Custom Design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ABDUS SOBHAN</dc:creator>
  <cp:lastModifiedBy>ABDUS SOBHAN</cp:lastModifiedBy>
  <cp:revision>33</cp:revision>
  <dcterms:created xsi:type="dcterms:W3CDTF">2017-12-16T14:46:18Z</dcterms:created>
  <dcterms:modified xsi:type="dcterms:W3CDTF">2018-01-14T03:08:12Z</dcterms:modified>
</cp:coreProperties>
</file>